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9" r:id="rId4"/>
    <p:sldId id="261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8" autoAdjust="0"/>
  </p:normalViewPr>
  <p:slideViewPr>
    <p:cSldViewPr snapToGrid="0">
      <p:cViewPr varScale="1">
        <p:scale>
          <a:sx n="79" d="100"/>
          <a:sy n="79" d="100"/>
        </p:scale>
        <p:origin x="1478" y="53"/>
      </p:cViewPr>
      <p:guideLst>
        <p:guide orient="horz" pos="2092"/>
        <p:guide pos="21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C9262-0F73-4B9F-BAF1-F3635002B03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01F82-739C-42C5-AF8F-13306263D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2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B870-0542-428A-B942-208E427A81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0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4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6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B086-762D-4C2B-A9F9-47740C68317A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6B98-0307-45D8-A9AD-5789B5E7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10" Type="http://schemas.openxmlformats.org/officeDocument/2006/relationships/hyperlink" Target="mailto:info@elabspb.ru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www.ecologixlab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7133" y="841009"/>
            <a:ext cx="5936665" cy="10200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7482" y="1201271"/>
            <a:ext cx="0" cy="5656729"/>
          </a:xfrm>
          <a:prstGeom prst="line">
            <a:avLst/>
          </a:prstGeom>
          <a:ln w="1206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7332" y="989814"/>
            <a:ext cx="575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/>
              <a:t>Научно-техническая </a:t>
            </a:r>
            <a:r>
              <a:rPr lang="ru-RU" sz="1400" dirty="0" smtClean="0"/>
              <a:t>конференция 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/>
              <a:t>«</a:t>
            </a:r>
            <a:r>
              <a:rPr lang="ru-RU" sz="1400" b="1" dirty="0" smtClean="0"/>
              <a:t>Ядерное </a:t>
            </a:r>
            <a:r>
              <a:rPr lang="ru-RU" sz="1400" b="1" dirty="0"/>
              <a:t>приборостроение: </a:t>
            </a:r>
            <a:r>
              <a:rPr lang="ru-RU" sz="1400" b="1" dirty="0" smtClean="0"/>
              <a:t>история</a:t>
            </a:r>
            <a:r>
              <a:rPr lang="ru-RU" sz="1400" b="1" dirty="0"/>
              <a:t>, современность, </a:t>
            </a:r>
            <a:r>
              <a:rPr lang="ru-RU" sz="1400" b="1" dirty="0" smtClean="0"/>
              <a:t>перспективы» </a:t>
            </a:r>
            <a:endParaRPr lang="ru-RU" sz="1400" b="1" dirty="0"/>
          </a:p>
          <a:p>
            <a:pPr algn="ctr">
              <a:spcBef>
                <a:spcPts val="0"/>
              </a:spcBef>
            </a:pPr>
            <a:r>
              <a:rPr lang="ru-RU" sz="1400" dirty="0"/>
              <a:t>25 - 27 октября 2022 года, Москва, Россия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9411" y="2244529"/>
            <a:ext cx="372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АКТУАЛЬНЫЕ ПРОБЛЕМЫ КОНТРОЛЯ ВЫБРОСОВ РАДИОАКТИВНЫХ ВЕЩЕСТВ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АТМОСФЕРНЫЙ ВОЗДУХ ОИАЭ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7133" y="4378230"/>
            <a:ext cx="7906867" cy="1489166"/>
          </a:xfrm>
          <a:prstGeom prst="rect">
            <a:avLst/>
          </a:prstGeom>
          <a:ln>
            <a:noFill/>
          </a:ln>
          <a:effectLst>
            <a:outerShdw blurRad="317500" dist="88900" dir="402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3" y="4972173"/>
            <a:ext cx="285377" cy="2860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32" y="4569700"/>
            <a:ext cx="280745" cy="281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85" y="5349465"/>
            <a:ext cx="287587" cy="288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1510" y="4565712"/>
            <a:ext cx="208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+7 (812) 209 28 38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793" y="4940836"/>
            <a:ext cx="208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info@elabspb.ru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793" y="5321120"/>
            <a:ext cx="208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www.elabspb.ru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41" y="2201770"/>
            <a:ext cx="5011347" cy="4204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9411" y="3817142"/>
            <a:ext cx="3503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dirty="0" smtClean="0"/>
              <a:t>Яковенко А.А., Иванова И.А., Потапов Р.В.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798" y="831187"/>
            <a:ext cx="1687398" cy="10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49" y="237188"/>
            <a:ext cx="535762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89BE5C"/>
                </a:solidFill>
              </a:rPr>
              <a:t>Плюсы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метода, основанного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rgbClr val="89BE5C"/>
                </a:solidFill>
              </a:rPr>
              <a:t>расчёте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объемной активности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выбросов: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1274" y="3367310"/>
            <a:ext cx="33039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сокращает трудозатраты работников лабораторий ОИАЭ, так как не требует выполнения постоянного мониторинга значений активности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выбросов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5324" y="3373768"/>
            <a:ext cx="33200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экономит расходы на оснащение и обслуживание средств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измерений, входящих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 состав системы контроля выбросов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049" y="2323913"/>
            <a:ext cx="772867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1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1045" y="2299637"/>
            <a:ext cx="772867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2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/>
          <a:stretch/>
        </p:blipFill>
        <p:spPr>
          <a:xfrm rot="16200000">
            <a:off x="2306455" y="3220563"/>
            <a:ext cx="1330160" cy="5943070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8585">
            <a:off x="5188302" y="-321921"/>
            <a:ext cx="4647497" cy="4029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96" y="62505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50" y="801505"/>
            <a:ext cx="379105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Метод, основанный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rgbClr val="89BE5C"/>
                </a:solidFill>
              </a:rPr>
              <a:t>расчёте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объемной активности выбросов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3489" y="690556"/>
            <a:ext cx="3799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подходит для ОИАЭ с минимальным оснащением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средствами измерений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и в случае нецелесообразного монтажа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современной системы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контроля по ряду имеющихся объективных причин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397944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-31766" y="643327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/>
          <a:stretch/>
        </p:blipFill>
        <p:spPr>
          <a:xfrm>
            <a:off x="7638881" y="235691"/>
            <a:ext cx="1330160" cy="5943070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47">
            <a:off x="-611850" y="3425404"/>
            <a:ext cx="4647497" cy="4029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563" y="59366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302" y="794395"/>
            <a:ext cx="441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Актуальные проблемы 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метода </a:t>
            </a:r>
            <a:r>
              <a:rPr lang="ru-RU" sz="3600" b="1" dirty="0" smtClean="0">
                <a:solidFill>
                  <a:srgbClr val="89BE5C"/>
                </a:solidFill>
              </a:rPr>
              <a:t>расчёта </a:t>
            </a:r>
            <a:r>
              <a:rPr lang="ru-RU" sz="3600" b="1" dirty="0" smtClean="0">
                <a:solidFill>
                  <a:srgbClr val="89BE5C"/>
                </a:solidFill>
              </a:rPr>
              <a:t>выбросов</a:t>
            </a:r>
            <a:endParaRPr lang="ru-RU" sz="3600" dirty="0">
              <a:solidFill>
                <a:srgbClr val="89BE5C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253634" y="1038617"/>
            <a:ext cx="2274" cy="59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88389" y="945610"/>
            <a:ext cx="3973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+mj-lt"/>
              </a:rPr>
              <a:t>вопрос оценки коэффициента потерь радиоактивных аэрозольных частиц в </a:t>
            </a:r>
            <a:r>
              <a:rPr lang="ru-RU" sz="2000" dirty="0" err="1">
                <a:latin typeface="+mj-lt"/>
              </a:rPr>
              <a:t>пробоотборных</a:t>
            </a:r>
            <a:r>
              <a:rPr lang="ru-RU" sz="2000" dirty="0">
                <a:latin typeface="+mj-lt"/>
              </a:rPr>
              <a:t> линиях, возникающий при утверждении методики расчёта выбросов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8389" y="2961103"/>
            <a:ext cx="4074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latin typeface="+mj-lt"/>
              </a:rPr>
              <a:t>на </a:t>
            </a:r>
            <a:r>
              <a:rPr lang="ru-RU" sz="2000" dirty="0">
                <a:latin typeface="+mj-lt"/>
              </a:rPr>
              <a:t>текущий момент в РФ </a:t>
            </a:r>
            <a:r>
              <a:rPr lang="ru-RU" sz="2000" b="1" dirty="0">
                <a:solidFill>
                  <a:srgbClr val="89BE5C"/>
                </a:solidFill>
                <a:latin typeface="+mj-lt"/>
              </a:rPr>
              <a:t>отсутствуют лаборатории</a:t>
            </a:r>
            <a:r>
              <a:rPr lang="ru-RU" sz="2000" dirty="0">
                <a:latin typeface="+mj-lt"/>
              </a:rPr>
              <a:t>, аккредитованные на выполнение измерений коэффициента потерь аэрозолей в </a:t>
            </a:r>
            <a:r>
              <a:rPr lang="ru-RU" sz="2000" dirty="0" err="1">
                <a:latin typeface="+mj-lt"/>
              </a:rPr>
              <a:t>пробоотборных</a:t>
            </a:r>
            <a:r>
              <a:rPr lang="ru-RU" sz="2000" dirty="0">
                <a:latin typeface="+mj-lt"/>
              </a:rPr>
              <a:t> линиях, поэтому </a:t>
            </a:r>
            <a:r>
              <a:rPr lang="ru-RU" sz="2000" b="1" dirty="0">
                <a:solidFill>
                  <a:srgbClr val="89BE5C"/>
                </a:solidFill>
                <a:latin typeface="+mj-lt"/>
              </a:rPr>
              <a:t>разработка и согласование методики расчёта выбросов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радиоактивных веществ в атмосферный воздух в установленном порядке является практически </a:t>
            </a:r>
            <a:r>
              <a:rPr lang="ru-RU" sz="2000" b="1" dirty="0">
                <a:solidFill>
                  <a:srgbClr val="89BE5C"/>
                </a:solidFill>
                <a:latin typeface="+mj-lt"/>
              </a:rPr>
              <a:t>невыполнимой задачей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353632" y="2884602"/>
            <a:ext cx="708562" cy="1375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 b="35188"/>
          <a:stretch/>
        </p:blipFill>
        <p:spPr>
          <a:xfrm rot="16200000">
            <a:off x="1260825" y="4266193"/>
            <a:ext cx="1330160" cy="3851809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5693" y="2556808"/>
            <a:ext cx="4008084" cy="3475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753" y="63286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9456">
            <a:off x="4977073" y="3630504"/>
            <a:ext cx="4647497" cy="4029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65" y="1009410"/>
            <a:ext cx="8064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качестве подтверждения вышеуказанного заключения стоит обратиться к данным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«Перечня методик расчёта выбросов вредных (загрязняющих) веществ в атмосферный воздух стационарными источниками»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сайта Минприроды России, на котором регистрируются согласованные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Федеральной службой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экологическому, технологическому и атомному надзору (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Ростехнадзор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методики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расчёта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выбросов 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 b="35188"/>
          <a:stretch/>
        </p:blipFill>
        <p:spPr>
          <a:xfrm rot="16200000">
            <a:off x="1260826" y="4267015"/>
            <a:ext cx="1330160" cy="3851809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06069" y="4304389"/>
            <a:ext cx="144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3308" y="619291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23" y="1176568"/>
            <a:ext cx="806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000" dirty="0"/>
              <a:t>Описанная форма контроля выбросов </a:t>
            </a:r>
            <a:r>
              <a:rPr lang="ru-RU" sz="4000" b="1" dirty="0"/>
              <a:t>применима</a:t>
            </a:r>
            <a:r>
              <a:rPr lang="ru-RU" sz="4000" dirty="0"/>
              <a:t> на сегодняшний день в ограниченном сегменте</a:t>
            </a:r>
            <a:endParaRPr lang="ru-RU" sz="40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 b="35188"/>
          <a:stretch/>
        </p:blipFill>
        <p:spPr>
          <a:xfrm rot="16200000">
            <a:off x="1260825" y="4266193"/>
            <a:ext cx="1330160" cy="3851809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24923" y="4153560"/>
            <a:ext cx="144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9456">
            <a:off x="4977073" y="3630504"/>
            <a:ext cx="4647497" cy="4029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308" y="619209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2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799" y="508334"/>
            <a:ext cx="37796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Метрологический анализ и оценка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-36000" y="1658972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/>
          <a:stretch/>
        </p:blipFill>
        <p:spPr>
          <a:xfrm>
            <a:off x="7669427" y="1893535"/>
            <a:ext cx="1330160" cy="4827391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3469" y="1773798"/>
            <a:ext cx="715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+mj-lt"/>
              </a:rPr>
              <a:t>Результаты </a:t>
            </a:r>
            <a:r>
              <a:rPr lang="ru-RU" sz="2400" b="1" dirty="0">
                <a:latin typeface="+mj-lt"/>
              </a:rPr>
              <a:t>расчётов активности выбросов </a:t>
            </a:r>
            <a:r>
              <a:rPr lang="ru-RU" sz="2400" dirty="0">
                <a:latin typeface="+mj-lt"/>
              </a:rPr>
              <a:t>будут иметь низкие показатели точности, </a:t>
            </a:r>
            <a:r>
              <a:rPr lang="ru-RU" sz="2400" dirty="0" smtClean="0">
                <a:latin typeface="+mj-lt"/>
              </a:rPr>
              <a:t>обусловленные: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222" y="2720885"/>
            <a:ext cx="2188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минимально необходимым количеством измерений;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86478" y="2720884"/>
            <a:ext cx="1942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отсутствием оперативности результатов измерений;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1222" y="4343918"/>
            <a:ext cx="1938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отсутствием непрерывности регистрации результатов измерений;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6477" y="4307230"/>
            <a:ext cx="3296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установленным дополнительным допуском в ±25 % на разницу между измеренными и рассчитанными значениями активности при разработке методики расчёта выбросов.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6799" y="2708273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01.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1536" y="2708272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02.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798" y="4295330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03.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96062" y="4343918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04.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2" y="3727817"/>
            <a:ext cx="4246998" cy="3682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388" y="62628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40" y="969487"/>
            <a:ext cx="8064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Некоторые эксплуатирующие организации, столкнувшись с проблемой согласования методик расчёта выбросов РВ с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Ростехнадзором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поставили перед собой </a:t>
            </a:r>
            <a:r>
              <a:rPr lang="ru-RU" sz="2800" b="1" dirty="0">
                <a:solidFill>
                  <a:srgbClr val="89BE5C"/>
                </a:solidFill>
                <a:latin typeface="+mj-lt"/>
              </a:rPr>
              <a:t>задачу разработки </a:t>
            </a:r>
            <a:r>
              <a:rPr lang="ru-RU" sz="2800" dirty="0">
                <a:solidFill>
                  <a:srgbClr val="89BE5C"/>
                </a:solidFill>
                <a:latin typeface="+mj-lt"/>
              </a:rPr>
              <a:t>и </a:t>
            </a:r>
            <a:r>
              <a:rPr lang="ru-RU" sz="2800" b="1" dirty="0">
                <a:solidFill>
                  <a:srgbClr val="89BE5C"/>
                </a:solidFill>
                <a:latin typeface="+mj-lt"/>
              </a:rPr>
              <a:t>аттестации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методики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измерений коэффициента потерь радиоактивных аэрозольных частиц в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пробоотборных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линиях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706" y="4252592"/>
            <a:ext cx="1383204" cy="6151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2" y="3727817"/>
            <a:ext cx="4246998" cy="3682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78" y="4593316"/>
            <a:ext cx="3628991" cy="1826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479" y="62355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55" y="1225120"/>
            <a:ext cx="7645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latin typeface="+mj-lt"/>
              </a:rPr>
              <a:t>Предложен </a:t>
            </a:r>
            <a:r>
              <a:rPr lang="ru-RU" sz="2400" b="1" dirty="0">
                <a:latin typeface="+mj-lt"/>
              </a:rPr>
              <a:t>метод</a:t>
            </a: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измерений</a:t>
            </a:r>
            <a:r>
              <a:rPr lang="ru-RU" sz="24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89BE5C"/>
                </a:solidFill>
                <a:latin typeface="+mj-lt"/>
              </a:rPr>
              <a:t>коэффициента потерь </a:t>
            </a:r>
            <a:r>
              <a:rPr lang="ru-RU" sz="2400" dirty="0">
                <a:latin typeface="+mj-lt"/>
              </a:rPr>
              <a:t>в </a:t>
            </a:r>
            <a:r>
              <a:rPr lang="ru-RU" sz="2400" dirty="0" err="1">
                <a:latin typeface="+mj-lt"/>
              </a:rPr>
              <a:t>пробоотборных</a:t>
            </a:r>
            <a:r>
              <a:rPr lang="ru-RU" sz="24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latin typeface="+mj-lt"/>
              </a:rPr>
              <a:t>линиях, основанный на контроле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latin typeface="+mj-lt"/>
              </a:rPr>
              <a:t>концентрации радиоактивных и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latin typeface="+mj-lt"/>
              </a:rPr>
              <a:t>нерадиоактивных аэрозольных частиц </a:t>
            </a:r>
            <a:endParaRPr lang="ru-RU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 smtClean="0">
                <a:latin typeface="+mj-lt"/>
              </a:rPr>
              <a:t>на </a:t>
            </a:r>
            <a:r>
              <a:rPr lang="ru-RU" sz="2400" dirty="0" smtClean="0">
                <a:latin typeface="+mj-lt"/>
              </a:rPr>
              <a:t>входе </a:t>
            </a:r>
            <a:r>
              <a:rPr lang="ru-RU" sz="2400" dirty="0" err="1">
                <a:latin typeface="+mj-lt"/>
              </a:rPr>
              <a:t>пробоотборной</a:t>
            </a:r>
            <a:r>
              <a:rPr lang="ru-RU" sz="2400" dirty="0">
                <a:latin typeface="+mj-lt"/>
              </a:rPr>
              <a:t> линии </a:t>
            </a:r>
            <a:endParaRPr lang="ru-RU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 smtClean="0">
                <a:latin typeface="+mj-lt"/>
              </a:rPr>
              <a:t>и </a:t>
            </a:r>
            <a:r>
              <a:rPr lang="ru-RU" sz="2400" dirty="0">
                <a:latin typeface="+mj-lt"/>
              </a:rPr>
              <a:t>контроле </a:t>
            </a:r>
            <a:r>
              <a:rPr lang="ru-RU" sz="2400" dirty="0" smtClean="0">
                <a:latin typeface="+mj-lt"/>
              </a:rPr>
              <a:t>концентрации </a:t>
            </a:r>
            <a:r>
              <a:rPr lang="ru-RU" sz="2400" dirty="0">
                <a:latin typeface="+mj-lt"/>
              </a:rPr>
              <a:t>аэрозолей на выходе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 err="1">
                <a:latin typeface="+mj-lt"/>
              </a:rPr>
              <a:t>пробоотборной</a:t>
            </a:r>
            <a:r>
              <a:rPr lang="ru-RU" sz="2400" dirty="0">
                <a:latin typeface="+mj-lt"/>
              </a:rPr>
              <a:t> линии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21685" y="4613536"/>
            <a:ext cx="1440000" cy="2321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" y="5207143"/>
            <a:ext cx="2953162" cy="647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21" y="4225733"/>
            <a:ext cx="3804407" cy="17065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655" y="6076887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49" y="237188"/>
            <a:ext cx="5290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 измерений коэффициента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потерь: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2228" y="2880510"/>
            <a:ext cx="40429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200" dirty="0">
                <a:latin typeface="+mj-lt"/>
              </a:rPr>
              <a:t>По соотношению полученных значений концентраций возможно </a:t>
            </a:r>
            <a:r>
              <a:rPr lang="ru-RU" sz="2200" b="1" dirty="0">
                <a:solidFill>
                  <a:schemeClr val="accent6"/>
                </a:solidFill>
                <a:latin typeface="+mj-lt"/>
              </a:rPr>
              <a:t>определить значение </a:t>
            </a:r>
            <a:r>
              <a:rPr lang="ru-RU" sz="2200" dirty="0">
                <a:latin typeface="+mj-lt"/>
              </a:rPr>
              <a:t>коэффициента </a:t>
            </a:r>
            <a:r>
              <a:rPr lang="ru-RU" sz="2200" b="1" dirty="0">
                <a:solidFill>
                  <a:schemeClr val="accent6"/>
                </a:solidFill>
                <a:latin typeface="+mj-lt"/>
              </a:rPr>
              <a:t>потерь </a:t>
            </a:r>
            <a:r>
              <a:rPr lang="ru-RU" sz="2200" dirty="0">
                <a:latin typeface="+mj-lt"/>
              </a:rPr>
              <a:t>радиоактивных аэрозольных частиц в </a:t>
            </a:r>
            <a:r>
              <a:rPr lang="ru-RU" sz="2200" dirty="0" err="1">
                <a:latin typeface="+mj-lt"/>
              </a:rPr>
              <a:t>пробоотборных</a:t>
            </a:r>
            <a:r>
              <a:rPr lang="ru-RU" sz="2200" dirty="0">
                <a:latin typeface="+mj-lt"/>
              </a:rPr>
              <a:t> линиях с достаточной достоверностью;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880510"/>
            <a:ext cx="2807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200" dirty="0">
                <a:latin typeface="+mj-lt"/>
              </a:rPr>
              <a:t>Позволит </a:t>
            </a:r>
            <a:r>
              <a:rPr lang="ru-RU" sz="2200" b="1" dirty="0">
                <a:solidFill>
                  <a:srgbClr val="89BE5C"/>
                </a:solidFill>
                <a:latin typeface="+mj-lt"/>
              </a:rPr>
              <a:t>обосновать</a:t>
            </a:r>
            <a:r>
              <a:rPr lang="ru-RU" sz="2200" dirty="0">
                <a:latin typeface="+mj-lt"/>
              </a:rPr>
              <a:t> применимость методик расчёта соответствующих выбросов для конкретных ОИАЭ</a:t>
            </a:r>
            <a:endParaRPr lang="ru-RU" sz="2200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228" y="1525093"/>
            <a:ext cx="731688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1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0351" y="1497294"/>
            <a:ext cx="772867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2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7" y="6022651"/>
            <a:ext cx="2953162" cy="64779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-48858" y="589467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8156">
            <a:off x="5494040" y="-100671"/>
            <a:ext cx="4647497" cy="4029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720" y="60951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574" y="3741678"/>
            <a:ext cx="4647497" cy="4029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39863" y="2772847"/>
            <a:ext cx="377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Выводы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789949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-36000" y="6263320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81720" y="528442"/>
            <a:ext cx="4563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контроль, основанный на методе непосредственных измерений объемной активности радиоактивных веществ в выбросах является более точным, но в ряде случаев, труднореализуемым;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2466" y="2381955"/>
            <a:ext cx="4455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контроль выбросов трития косвенным методом, основанным на ежесуточном отбор проб, приводит к отсутствию оперативных данных по содержанию трития в выбрасываемом воздухе в текущий момент времени;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2466" y="4407337"/>
            <a:ext cx="4747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метод, основанный на расчёте объемной активности выбросов, имея ряд ограничений, может эффективно применяться при условии достоверного определения потерь в </a:t>
            </a:r>
            <a:r>
              <a:rPr lang="ru-RU" dirty="0" err="1">
                <a:latin typeface="+mj-lt"/>
              </a:rPr>
              <a:t>пробоотборных</a:t>
            </a:r>
            <a:r>
              <a:rPr lang="ru-RU" dirty="0">
                <a:latin typeface="+mj-lt"/>
              </a:rPr>
              <a:t> линиях.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5061" y="528442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01.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5061" y="2296718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02.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5060" y="4444058"/>
            <a:ext cx="77286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03.</a:t>
            </a:r>
            <a:endParaRPr lang="ru-RU" sz="3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129" y="62905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9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987">
            <a:off x="162943" y="3323584"/>
            <a:ext cx="4647497" cy="4029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072" y="214235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Нормативно-правовая база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8222" y="1588680"/>
            <a:ext cx="2775" cy="1404000"/>
          </a:xfrm>
          <a:prstGeom prst="line">
            <a:avLst/>
          </a:prstGeom>
          <a:ln w="1206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6751" y="3310446"/>
            <a:ext cx="241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Федеральным законом от 04.05.1999 N 96-ФЗ 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«Об охране атмосферного воздуха»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31192" y="3407781"/>
            <a:ext cx="0" cy="1008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4096" y="4399305"/>
            <a:ext cx="8496000" cy="16476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r="18748"/>
          <a:stretch/>
        </p:blipFill>
        <p:spPr>
          <a:xfrm>
            <a:off x="5716085" y="-39758"/>
            <a:ext cx="3408037" cy="31523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8072" y="1588680"/>
            <a:ext cx="4333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tserrat"/>
            </a:endParaRPr>
          </a:p>
          <a:p>
            <a:pPr>
              <a:spcBef>
                <a:spcPts val="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Контроль выбросов вредных веществ в атмосферный воздух регламентируется:</a:t>
            </a:r>
          </a:p>
          <a:p>
            <a:pPr>
              <a:spcBef>
                <a:spcPts val="0"/>
              </a:spcBef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4333" y="3166796"/>
            <a:ext cx="2725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Федеральным законом от 26.06.2008 N102-ФЗ 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«Об обеспечении единства измерений»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99916" y="4407543"/>
            <a:ext cx="3316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Постановлением Правительства Российской Федерации от 16 мая 2016 года № 422 «Об утверждении Правил разработки и утверждения методик расчёта выбросов вредных (загрязняющих) веществ в атмосферный воздух стационарными источниками»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616751" y="4415781"/>
            <a:ext cx="0" cy="1008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4096" y="6136849"/>
            <a:ext cx="4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6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0" y="0"/>
            <a:ext cx="12192000" cy="7718358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21159" y="896084"/>
            <a:ext cx="598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09938"/>
              </p:ext>
            </p:extLst>
          </p:nvPr>
        </p:nvGraphicFramePr>
        <p:xfrm>
          <a:off x="4919966" y="1875171"/>
          <a:ext cx="1036754" cy="118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r:id="rId5" imgW="1612440" imgH="1841040" progId="">
                  <p:embed/>
                </p:oleObj>
              </mc:Choice>
              <mc:Fallback>
                <p:oleObj r:id="rId5" imgW="1612440" imgH="1841040" progId="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9966" y="1875171"/>
                        <a:ext cx="1036754" cy="1183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992677" y="2379914"/>
            <a:ext cx="2312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+7 </a:t>
            </a:r>
            <a:r>
              <a:rPr lang="ru-RU" sz="2000" b="1" dirty="0" smtClean="0">
                <a:latin typeface="+mj-lt"/>
              </a:rPr>
              <a:t>(</a:t>
            </a:r>
            <a:r>
              <a:rPr lang="en-US" sz="2000" b="1" dirty="0" smtClean="0">
                <a:latin typeface="+mj-lt"/>
              </a:rPr>
              <a:t>800</a:t>
            </a:r>
            <a:r>
              <a:rPr lang="ru-RU" sz="2000" b="1" dirty="0" smtClean="0">
                <a:latin typeface="+mj-lt"/>
              </a:rPr>
              <a:t>) </a:t>
            </a:r>
            <a:r>
              <a:rPr lang="en-US" sz="2000" b="1" dirty="0" smtClean="0">
                <a:latin typeface="+mj-lt"/>
              </a:rPr>
              <a:t>600 14 16</a:t>
            </a:r>
          </a:p>
          <a:p>
            <a:r>
              <a:rPr lang="en-US" sz="2000" b="1" dirty="0" smtClean="0">
                <a:latin typeface="+mj-lt"/>
              </a:rPr>
              <a:t>+7 (812) 209 28 38</a:t>
            </a:r>
            <a:endParaRPr lang="ru-RU" sz="2000" b="1" dirty="0">
              <a:latin typeface="+mj-lt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47339"/>
              </p:ext>
            </p:extLst>
          </p:nvPr>
        </p:nvGraphicFramePr>
        <p:xfrm>
          <a:off x="1228973" y="1875171"/>
          <a:ext cx="1116665" cy="121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r:id="rId7" imgW="1625040" imgH="1764720" progId="">
                  <p:embed/>
                </p:oleObj>
              </mc:Choice>
              <mc:Fallback>
                <p:oleObj r:id="rId7" imgW="1625040" imgH="1764720" progId="">
                  <p:embed/>
                  <p:pic>
                    <p:nvPicPr>
                      <p:cNvPr id="23" name="Объект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8973" y="1875171"/>
                        <a:ext cx="1116665" cy="121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625992" y="2261562"/>
            <a:ext cx="2232471" cy="1435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hlinkClick r:id="rId9"/>
              </a:rPr>
              <a:t>www.elabspb.ru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5000"/>
              </a:lnSpc>
            </a:pPr>
            <a:r>
              <a:rPr lang="en-US" sz="2400" b="1" dirty="0" smtClean="0">
                <a:latin typeface="+mj-lt"/>
                <a:hlinkClick r:id="rId10"/>
              </a:rPr>
              <a:t>info@elabspb.ru</a:t>
            </a:r>
            <a:endParaRPr lang="en-US" sz="2400" b="1" dirty="0" smtClean="0">
              <a:latin typeface="+mj-lt"/>
            </a:endParaRPr>
          </a:p>
          <a:p>
            <a:pPr>
              <a:lnSpc>
                <a:spcPct val="105000"/>
              </a:lnSpc>
            </a:pPr>
            <a:endParaRPr lang="ru-RU" b="1" dirty="0" smtClean="0">
              <a:latin typeface="+mj-lt"/>
            </a:endParaRPr>
          </a:p>
          <a:p>
            <a:endParaRPr lang="ru-RU" b="1" dirty="0">
              <a:latin typeface="Myriad Pro Light SemiExt" panose="020B0405030403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-48858" y="723055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174562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8475">
            <a:off x="5807219" y="-125430"/>
            <a:ext cx="3797267" cy="329223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419748" y="1882024"/>
            <a:ext cx="795480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2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7152" y="1890117"/>
            <a:ext cx="772867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1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864" y="214235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организации контроля выбросов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30013" y="3314306"/>
            <a:ext cx="2097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основанный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змерениях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величин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выброса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5387" y="2504322"/>
            <a:ext cx="2272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89BE5C">
                      <a:alpha val="62000"/>
                    </a:srgbClr>
                  </a:solidFill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Метод</a:t>
            </a:r>
            <a:r>
              <a:rPr lang="ru-RU" sz="4400" b="1" dirty="0" smtClean="0">
                <a:ln>
                  <a:solidFill>
                    <a:srgbClr val="89BE5C">
                      <a:alpha val="62000"/>
                    </a:srgbClr>
                  </a:solidFill>
                </a:ln>
                <a:pattFill prst="lt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 </a:t>
            </a:r>
            <a:endParaRPr lang="ru-RU" sz="4400" dirty="0">
              <a:ln>
                <a:solidFill>
                  <a:srgbClr val="89BE5C">
                    <a:alpha val="62000"/>
                  </a:srgbClr>
                </a:solidFill>
              </a:ln>
              <a:pattFill prst="lt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7223" y="2504322"/>
            <a:ext cx="2272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89BE5C">
                      <a:alpha val="62000"/>
                    </a:srgbClr>
                  </a:solidFill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Метод</a:t>
            </a:r>
            <a:r>
              <a:rPr lang="ru-RU" sz="4400" b="1" dirty="0" smtClean="0">
                <a:ln>
                  <a:solidFill>
                    <a:srgbClr val="89BE5C">
                      <a:alpha val="62000"/>
                    </a:srgbClr>
                  </a:solidFill>
                </a:ln>
                <a:pattFill prst="lt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 </a:t>
            </a:r>
            <a:endParaRPr lang="ru-RU" sz="4400" dirty="0">
              <a:ln>
                <a:solidFill>
                  <a:srgbClr val="89BE5C">
                    <a:alpha val="62000"/>
                  </a:srgbClr>
                </a:solidFill>
              </a:ln>
              <a:pattFill prst="lt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3841" y="3312958"/>
            <a:ext cx="2576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основанный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расчёте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бъемной активности выбросов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20022" y="1890117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3768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567631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052120" y="1628799"/>
            <a:ext cx="2274" cy="525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160591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1" b="36137"/>
          <a:stretch/>
        </p:blipFill>
        <p:spPr>
          <a:xfrm>
            <a:off x="639366" y="4590401"/>
            <a:ext cx="3093833" cy="2263480"/>
          </a:xfrm>
          <a:prstGeom prst="rect">
            <a:avLst/>
          </a:prstGeom>
          <a:ln w="3175">
            <a:solidFill>
              <a:schemeClr val="tx1">
                <a:alpha val="18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507" r="483" b="27945"/>
          <a:stretch/>
        </p:blipFill>
        <p:spPr>
          <a:xfrm>
            <a:off x="4215951" y="4590401"/>
            <a:ext cx="3018329" cy="22716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4922" y="63096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4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50" y="801505"/>
            <a:ext cx="37910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Метод, основанный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rgbClr val="89BE5C"/>
                </a:solidFill>
              </a:rPr>
              <a:t>измерениях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величин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выбросов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3489" y="613164"/>
            <a:ext cx="379951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подразумевает наличие системы непрерывного оперативного контроля выбросов радиоактивных веществ в атмосферу, состоящую из утвержденных типов СИ, круглосуточно работающего штата сотрудников, выполняющих контроль за эксплуатацией средств измерений и регистрацией результатов измерений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397944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-48858" y="643327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372" r="72162" b="2451"/>
          <a:stretch/>
        </p:blipFill>
        <p:spPr>
          <a:xfrm>
            <a:off x="7669427" y="131804"/>
            <a:ext cx="1301578" cy="6153665"/>
          </a:xfrm>
          <a:prstGeom prst="rect">
            <a:avLst/>
          </a:prstGeom>
          <a:ln w="3175">
            <a:solidFill>
              <a:schemeClr val="tx1">
                <a:alpha val="14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624685" y="5436041"/>
            <a:ext cx="3675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Регламентируется Федеральным законом "Об обеспечении единства измерений"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26.06.2008 № 102-ФЗ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987">
            <a:off x="162943" y="3323584"/>
            <a:ext cx="4647497" cy="4029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460" y="591613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49" y="237188"/>
            <a:ext cx="535762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89BE5C"/>
                </a:solidFill>
              </a:rPr>
              <a:t>Плюсы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метода, основанного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rgbClr val="89BE5C"/>
                </a:solidFill>
              </a:rPr>
              <a:t>измерениях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величин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ыбросов: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372" r="72162" b="2451"/>
          <a:stretch/>
        </p:blipFill>
        <p:spPr>
          <a:xfrm rot="5400000">
            <a:off x="2426043" y="3129557"/>
            <a:ext cx="1301578" cy="6153665"/>
          </a:xfrm>
          <a:prstGeom prst="rect">
            <a:avLst/>
          </a:prstGeom>
          <a:ln w="3175">
            <a:solidFill>
              <a:schemeClr val="tx1">
                <a:alpha val="14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1275" y="3367310"/>
            <a:ext cx="2755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оперативность мониторинга текущей обстановки на объекте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4154" y="3367309"/>
            <a:ext cx="2639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точность результатов измерений активности выбросов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049" y="2323913"/>
            <a:ext cx="772867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1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1629" y="2323913"/>
            <a:ext cx="772867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80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2</a:t>
            </a:r>
            <a:endParaRPr lang="ru-RU" sz="80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8585">
            <a:off x="5188302" y="-321921"/>
            <a:ext cx="4647497" cy="4029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192" y="63496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3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70" y="1859646"/>
            <a:ext cx="5100858" cy="4422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197" y="1057379"/>
            <a:ext cx="4416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Актуальные проблемы </a:t>
            </a:r>
          </a:p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метода </a:t>
            </a:r>
            <a:r>
              <a:rPr lang="ru-RU" sz="3600" b="1" dirty="0">
                <a:solidFill>
                  <a:srgbClr val="89BE5C"/>
                </a:solidFill>
              </a:rPr>
              <a:t>непосредственных измерений</a:t>
            </a:r>
            <a:endParaRPr lang="ru-RU" sz="3600" dirty="0">
              <a:solidFill>
                <a:srgbClr val="89BE5C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562948" y="-1800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63537" y="882000"/>
            <a:ext cx="2274" cy="59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586321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7414" y="882000"/>
            <a:ext cx="37314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+mj-lt"/>
              </a:rPr>
              <a:t>сложность организации автоматизированного оперативного контроля выбросов трития, который стал актуальным после того, как тритий вошёл в перечень радионуклидов, для которых необходимо устанавливать нормативы предельно допустимых выбросов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9918" y="4372853"/>
            <a:ext cx="3825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отсутствие утвержденных типов СИ, позволяющие осуществлять контроль трития в газообразной форме (HT) и в форме паров </a:t>
            </a:r>
            <a:r>
              <a:rPr lang="ru-RU" sz="2000" dirty="0" err="1">
                <a:latin typeface="+mj-lt"/>
              </a:rPr>
              <a:t>тритированной</a:t>
            </a:r>
            <a:r>
              <a:rPr lang="ru-RU" sz="2000" dirty="0">
                <a:latin typeface="+mj-lt"/>
              </a:rPr>
              <a:t> воды (HTO) с требуемыми метрологическими характеристиками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1531" r="72162" b="2451"/>
          <a:stretch/>
        </p:blipFill>
        <p:spPr>
          <a:xfrm rot="5400000">
            <a:off x="1461232" y="4094369"/>
            <a:ext cx="1301578" cy="4224042"/>
          </a:xfrm>
          <a:prstGeom prst="rect">
            <a:avLst/>
          </a:prstGeom>
          <a:ln w="3175">
            <a:solidFill>
              <a:schemeClr val="tx1">
                <a:alpha val="14000"/>
              </a:schemeClr>
            </a:solidFill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4362628" y="4077173"/>
            <a:ext cx="792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8534" y="62820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5740" y="708849"/>
            <a:ext cx="4075453" cy="353342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614493" y="1914393"/>
            <a:ext cx="795480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2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4772" y="1930190"/>
            <a:ext cx="772867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 smtClean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1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00" y="218938"/>
            <a:ext cx="656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Измерение активности трития в выбросах </a:t>
            </a: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газовоздушной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смеси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0523" y="3438000"/>
            <a:ext cx="2658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Расходомеры-пробоотборники трития и углерода-14 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TASC-HTO-HT-C14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20022" y="191439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3768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567631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052120" y="1628799"/>
            <a:ext cx="2274" cy="525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1630189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9" y="4891228"/>
            <a:ext cx="3164464" cy="13639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66" y="4513287"/>
            <a:ext cx="2185372" cy="221465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44779" y="3395854"/>
            <a:ext cx="3323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Радиометр </a:t>
            </a:r>
            <a:endParaRPr lang="ru-RU" sz="2000" dirty="0" smtClean="0"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альфа-бета-излучения </a:t>
            </a:r>
            <a:r>
              <a:rPr lang="ru-RU" sz="2000" dirty="0">
                <a:latin typeface="+mj-lt"/>
              </a:rPr>
              <a:t>спектрометрический </a:t>
            </a:r>
            <a:r>
              <a:rPr lang="en-US" sz="2000" dirty="0">
                <a:latin typeface="+mj-lt"/>
              </a:rPr>
              <a:t>Tri-Carb</a:t>
            </a:r>
            <a:endParaRPr lang="ru-RU" sz="20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099" y="63586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65" y="4248319"/>
            <a:ext cx="1733198" cy="250512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614493" y="1671633"/>
            <a:ext cx="795480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4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4772" y="1695522"/>
            <a:ext cx="772867" cy="17235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0600" b="1" dirty="0">
                <a:ln w="0">
                  <a:solidFill>
                    <a:srgbClr val="89BE5C">
                      <a:alpha val="62000"/>
                    </a:srgbClr>
                  </a:solidFill>
                  <a:prstDash val="solid"/>
                </a:ln>
                <a:pattFill prst="dkUpDiag">
                  <a:fgClr>
                    <a:srgbClr val="89BE5C"/>
                  </a:fgClr>
                  <a:bgClr>
                    <a:schemeClr val="bg1"/>
                  </a:bgClr>
                </a:pattFill>
              </a:rPr>
              <a:t>3</a:t>
            </a:r>
            <a:endParaRPr lang="ru-RU" sz="10600" dirty="0">
              <a:ln w="0">
                <a:solidFill>
                  <a:srgbClr val="89BE5C">
                    <a:alpha val="62000"/>
                  </a:srgbClr>
                </a:solidFill>
                <a:prstDash val="solid"/>
              </a:ln>
              <a:pattFill prst="dkUpDiag">
                <a:fgClr>
                  <a:srgbClr val="89BE5C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00" y="218938"/>
            <a:ext cx="656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Измерение активности трития в выбросах </a:t>
            </a: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газовоздушной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смеси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9402" y="3000111"/>
            <a:ext cx="2658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Установка для измерения объемной активности трития в воздухе 347-CART-HTO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20022" y="191439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3768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567631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052120" y="1628799"/>
            <a:ext cx="2274" cy="525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-48858" y="1630189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166361" y="3000111"/>
            <a:ext cx="3323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Установки для измерения объемной активности бета-излучающих инертных газов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latin typeface="+mj-lt"/>
              </a:rPr>
              <a:t>и трития УДГБ-202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8" y="4248319"/>
            <a:ext cx="2465067" cy="2511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5740" y="672873"/>
            <a:ext cx="4075453" cy="3533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1362" y="62986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50" y="801505"/>
            <a:ext cx="379105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Метод, основанный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rgbClr val="89BE5C"/>
                </a:solidFill>
              </a:rPr>
              <a:t>расчёте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объемной активности выбросов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9955" y="613164"/>
            <a:ext cx="40930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основании утверждённой </a:t>
            </a:r>
            <a:r>
              <a:rPr lang="ru-RU" sz="2500" b="1" dirty="0">
                <a:solidFill>
                  <a:srgbClr val="89BE5C"/>
                </a:solidFill>
                <a:latin typeface="+mj-lt"/>
              </a:rPr>
              <a:t>методики расчёта</a:t>
            </a:r>
            <a:r>
              <a:rPr lang="ru-RU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персонал лаборатории выполняет расчёт активности выброса радиоактивных веществ в атмосферный воздух за месяц/квартал и в дальнейшем за год по периодически выполненным 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измерениям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061463" y="0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25078" y="-18822"/>
            <a:ext cx="2274" cy="6876000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-48858" y="6433273"/>
            <a:ext cx="9180000" cy="17907"/>
          </a:xfrm>
          <a:prstGeom prst="line">
            <a:avLst/>
          </a:prstGeom>
          <a:ln w="19050">
            <a:solidFill>
              <a:srgbClr val="89B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/>
          <a:stretch/>
        </p:blipFill>
        <p:spPr>
          <a:xfrm>
            <a:off x="7638881" y="235691"/>
            <a:ext cx="1330160" cy="5943070"/>
          </a:xfrm>
          <a:prstGeom prst="rect">
            <a:avLst/>
          </a:prstGeom>
          <a:ln w="3175">
            <a:solidFill>
              <a:schemeClr val="tx1">
                <a:alpha val="24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12504" y="5440097"/>
            <a:ext cx="397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Регламентируется постановлением Правительства Российской Федерации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16 мая 2016 года № 422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47">
            <a:off x="-611850" y="3425404"/>
            <a:ext cx="4647497" cy="40293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787" y="584260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843</Words>
  <Application>Microsoft Office PowerPoint</Application>
  <PresentationFormat>Экран (4:3)</PresentationFormat>
  <Paragraphs>133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 Medium</vt:lpstr>
      <vt:lpstr>Montserrat</vt:lpstr>
      <vt:lpstr>Myriad Pro Light SemiExt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Ирина ЦСМ</cp:lastModifiedBy>
  <cp:revision>140</cp:revision>
  <dcterms:created xsi:type="dcterms:W3CDTF">2022-01-20T09:42:48Z</dcterms:created>
  <dcterms:modified xsi:type="dcterms:W3CDTF">2022-10-23T14:31:41Z</dcterms:modified>
</cp:coreProperties>
</file>